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335" r:id="rId2"/>
    <p:sldId id="331" r:id="rId3"/>
    <p:sldId id="332" r:id="rId4"/>
    <p:sldId id="336" r:id="rId5"/>
    <p:sldId id="333" r:id="rId6"/>
    <p:sldId id="337" r:id="rId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133"/>
    <a:srgbClr val="DFECE4"/>
    <a:srgbClr val="0033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708"/>
    <p:restoredTop sz="94658"/>
  </p:normalViewPr>
  <p:slideViewPr>
    <p:cSldViewPr snapToGrid="0">
      <p:cViewPr varScale="1">
        <p:scale>
          <a:sx n="117" d="100"/>
          <a:sy n="117" d="100"/>
        </p:scale>
        <p:origin x="192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2D983F-6D73-A948-B777-677042F2EAB2}" type="datetimeFigureOut">
              <a:rPr lang="cs-CZ" smtClean="0"/>
              <a:t>07.07.2026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1F6A66-53ED-104B-8E28-D36B6EC37E1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32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_světlý">
    <p:bg>
      <p:bgPr>
        <a:solidFill>
          <a:srgbClr val="DF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2A9A436-B4C6-3FAD-2F1E-40AC2E24A94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971374"/>
            <a:ext cx="9144000" cy="2387600"/>
          </a:xfrm>
        </p:spPr>
        <p:txBody>
          <a:bodyPr anchor="ctr">
            <a:noAutofit/>
          </a:bodyPr>
          <a:lstStyle>
            <a:lvl1pPr algn="ctr">
              <a:defRPr sz="7200">
                <a:solidFill>
                  <a:srgbClr val="FF6133"/>
                </a:solidFill>
                <a:latin typeface="ES Klarheit Plakat Xblk" pitchFamily="2" charset="0"/>
                <a:ea typeface="ES Klarheit Plakat Xblk" pitchFamily="2" charset="0"/>
              </a:defRPr>
            </a:lvl1pPr>
          </a:lstStyle>
          <a:p>
            <a:r>
              <a:rPr lang="cs-CZ" dirty="0"/>
              <a:t>Název </a:t>
            </a:r>
            <a:br>
              <a:rPr lang="cs-CZ" dirty="0"/>
            </a:br>
            <a:r>
              <a:rPr lang="cs-CZ" dirty="0"/>
              <a:t>prezentace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2CDA9E7E-D334-887C-BF5C-2C9A494CC7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08515" y="5785485"/>
            <a:ext cx="2174970" cy="1141730"/>
          </a:xfrm>
          <a:prstGeom prst="rect">
            <a:avLst/>
          </a:prstGeom>
        </p:spPr>
      </p:pic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0D81A21-1094-8396-A9F2-E6781E0FAF4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38600" y="179739"/>
            <a:ext cx="4114800" cy="365125"/>
          </a:xfrm>
        </p:spPr>
        <p:txBody>
          <a:bodyPr anchor="ctr">
            <a:noAutofit/>
          </a:bodyPr>
          <a:lstStyle>
            <a:lvl1pPr algn="ctr">
              <a:buNone/>
              <a:defRPr sz="1200">
                <a:solidFill>
                  <a:srgbClr val="FF6133"/>
                </a:solidFill>
                <a:latin typeface="ES Klarheit Kurrent Smbd" pitchFamily="2" charset="0"/>
                <a:ea typeface="ES Klarheit Kurrent Smbd" pitchFamily="2" charset="0"/>
              </a:defRPr>
            </a:lvl1pPr>
          </a:lstStyle>
          <a:p>
            <a:pPr lvl="0"/>
            <a:r>
              <a:rPr lang="cs-CZ" dirty="0"/>
              <a:t>Datum</a:t>
            </a:r>
          </a:p>
        </p:txBody>
      </p:sp>
    </p:spTree>
    <p:extLst>
      <p:ext uri="{BB962C8B-B14F-4D97-AF65-F5344CB8AC3E}">
        <p14:creationId xmlns:p14="http://schemas.microsoft.com/office/powerpoint/2010/main" val="2175231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_tmavý">
    <p:bg>
      <p:bgPr>
        <a:solidFill>
          <a:srgbClr val="0033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2A9A436-B4C6-3FAD-2F1E-40AC2E24A94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971374"/>
            <a:ext cx="9144000" cy="2387600"/>
          </a:xfrm>
        </p:spPr>
        <p:txBody>
          <a:bodyPr anchor="ctr">
            <a:noAutofit/>
          </a:bodyPr>
          <a:lstStyle>
            <a:lvl1pPr algn="ctr">
              <a:defRPr sz="7200">
                <a:solidFill>
                  <a:srgbClr val="FF6133"/>
                </a:solidFill>
                <a:latin typeface="ES Klarheit Plakat Xblk" pitchFamily="2" charset="0"/>
                <a:ea typeface="ES Klarheit Plakat Xblk" pitchFamily="2" charset="0"/>
              </a:defRPr>
            </a:lvl1pPr>
          </a:lstStyle>
          <a:p>
            <a:r>
              <a:rPr lang="cs-CZ" dirty="0"/>
              <a:t>Název </a:t>
            </a:r>
            <a:br>
              <a:rPr lang="cs-CZ" dirty="0"/>
            </a:br>
            <a:r>
              <a:rPr lang="cs-CZ" dirty="0"/>
              <a:t>prezentace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2CDA9E7E-D334-887C-BF5C-2C9A494CC7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08515" y="5785485"/>
            <a:ext cx="2174970" cy="1141730"/>
          </a:xfrm>
          <a:prstGeom prst="rect">
            <a:avLst/>
          </a:prstGeom>
        </p:spPr>
      </p:pic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0D81A21-1094-8396-A9F2-E6781E0FAF4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38600" y="179739"/>
            <a:ext cx="4114800" cy="365125"/>
          </a:xfrm>
        </p:spPr>
        <p:txBody>
          <a:bodyPr anchor="ctr">
            <a:noAutofit/>
          </a:bodyPr>
          <a:lstStyle>
            <a:lvl1pPr algn="ctr">
              <a:buNone/>
              <a:defRPr sz="1200">
                <a:solidFill>
                  <a:srgbClr val="FF6133"/>
                </a:solidFill>
                <a:latin typeface="ES Klarheit Kurrent Smbd" pitchFamily="2" charset="0"/>
                <a:ea typeface="ES Klarheit Kurrent Smbd" pitchFamily="2" charset="0"/>
              </a:defRPr>
            </a:lvl1pPr>
          </a:lstStyle>
          <a:p>
            <a:pPr lvl="0"/>
            <a:r>
              <a:rPr lang="cs-CZ" dirty="0"/>
              <a:t>Datum</a:t>
            </a:r>
          </a:p>
        </p:txBody>
      </p:sp>
    </p:spTree>
    <p:extLst>
      <p:ext uri="{BB962C8B-B14F-4D97-AF65-F5344CB8AC3E}">
        <p14:creationId xmlns:p14="http://schemas.microsoft.com/office/powerpoint/2010/main" val="1717246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ázev kapitoly_tmavý">
    <p:bg>
      <p:bgPr>
        <a:solidFill>
          <a:srgbClr val="0033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2A9A436-B4C6-3FAD-2F1E-40AC2E24A94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3999" y="2235200"/>
            <a:ext cx="9144000" cy="2387600"/>
          </a:xfrm>
        </p:spPr>
        <p:txBody>
          <a:bodyPr anchor="ctr">
            <a:noAutofit/>
          </a:bodyPr>
          <a:lstStyle>
            <a:lvl1pPr algn="ctr">
              <a:defRPr sz="6000">
                <a:solidFill>
                  <a:srgbClr val="FF6133"/>
                </a:solidFill>
                <a:latin typeface="ES Klarheit Kurrent Smbd" pitchFamily="2" charset="0"/>
                <a:ea typeface="ES Klarheit Kurrent Smbd" pitchFamily="2" charset="0"/>
              </a:defRPr>
            </a:lvl1pPr>
          </a:lstStyle>
          <a:p>
            <a:r>
              <a:rPr lang="cs-CZ" dirty="0"/>
              <a:t>Název kapitoly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38E81664-A8AB-2F42-BB85-88E2861F1B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92931" y="136525"/>
            <a:ext cx="606137" cy="606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673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ázev kapitoly_světlý">
    <p:bg>
      <p:bgPr>
        <a:solidFill>
          <a:srgbClr val="DF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2A9A436-B4C6-3FAD-2F1E-40AC2E24A94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3999" y="2235200"/>
            <a:ext cx="9144000" cy="2387600"/>
          </a:xfrm>
        </p:spPr>
        <p:txBody>
          <a:bodyPr anchor="ctr">
            <a:noAutofit/>
          </a:bodyPr>
          <a:lstStyle>
            <a:lvl1pPr algn="ctr">
              <a:defRPr sz="6000">
                <a:solidFill>
                  <a:srgbClr val="FF6133"/>
                </a:solidFill>
                <a:latin typeface="ES Klarheit Kurrent Smbd" pitchFamily="2" charset="0"/>
                <a:ea typeface="ES Klarheit Kurrent Smbd" pitchFamily="2" charset="0"/>
              </a:defRPr>
            </a:lvl1pPr>
          </a:lstStyle>
          <a:p>
            <a:r>
              <a:rPr lang="cs-CZ" dirty="0"/>
              <a:t>Název kapitoly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38E81664-A8AB-2F42-BB85-88E2861F1B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792931" y="136525"/>
            <a:ext cx="606137" cy="606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609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bg>
      <p:bgPr>
        <a:solidFill>
          <a:srgbClr val="DF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C32866-A6CF-BF85-61D7-9A92281B8C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9382" y="136525"/>
            <a:ext cx="2743200" cy="625475"/>
          </a:xfrm>
        </p:spPr>
        <p:txBody>
          <a:bodyPr>
            <a:noAutofit/>
          </a:bodyPr>
          <a:lstStyle>
            <a:lvl1pPr>
              <a:defRPr sz="2400">
                <a:solidFill>
                  <a:srgbClr val="FF6133"/>
                </a:solidFill>
                <a:latin typeface="ES Klarheit Kurrent Smbd" pitchFamily="2" charset="0"/>
                <a:ea typeface="ES Klarheit Kurrent Smbd" pitchFamily="2" charset="0"/>
              </a:defRPr>
            </a:lvl1pPr>
          </a:lstStyle>
          <a:p>
            <a:r>
              <a:rPr lang="cs-CZ" dirty="0"/>
              <a:t>Název kapitoly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C2F9DC1-4CA1-5E58-4624-C53364538F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65202"/>
            <a:ext cx="10528300" cy="5211761"/>
          </a:xfrm>
        </p:spPr>
        <p:txBody>
          <a:bodyPr/>
          <a:lstStyle>
            <a:lvl1pPr>
              <a:defRPr>
                <a:latin typeface="Bricolage Grotesque 24pt 24pt" panose="020B0605040402000204" pitchFamily="34" charset="0"/>
              </a:defRPr>
            </a:lvl1pPr>
            <a:lvl2pPr>
              <a:defRPr sz="2000">
                <a:latin typeface="Bricolage Grotesque 24pt 24pt" panose="020B0605040402000204" pitchFamily="34" charset="0"/>
              </a:defRPr>
            </a:lvl2pPr>
            <a:lvl3pPr>
              <a:defRPr sz="1800">
                <a:latin typeface="Bricolage Grotesque 24pt 24pt" panose="020B0605040402000204" pitchFamily="34" charset="0"/>
              </a:defRPr>
            </a:lvl3pPr>
            <a:lvl4pPr>
              <a:defRPr sz="1600">
                <a:latin typeface="Bricolage Grotesque 24pt 24pt" panose="020B0605040402000204" pitchFamily="34" charset="0"/>
              </a:defRPr>
            </a:lvl4pPr>
            <a:lvl5pPr>
              <a:defRPr sz="1400">
                <a:latin typeface="Bricolage Grotesque 24pt 24pt" panose="020B0605040402000204" pitchFamily="34" charset="0"/>
              </a:defRPr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26C8582C-C251-CCF7-BA1C-86F73BA5C0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55663" y="38100"/>
            <a:ext cx="606137" cy="606137"/>
          </a:xfrm>
          <a:prstGeom prst="rect">
            <a:avLst/>
          </a:prstGeom>
        </p:spPr>
      </p:pic>
      <p:cxnSp>
        <p:nvCxnSpPr>
          <p:cNvPr id="8" name="Přímá spojnice 7">
            <a:extLst>
              <a:ext uri="{FF2B5EF4-FFF2-40B4-BE49-F238E27FC236}">
                <a16:creationId xmlns:a16="http://schemas.microsoft.com/office/drawing/2014/main" id="{8461C93D-8BCD-58FF-E0D5-EF8BCD8F134F}"/>
              </a:ext>
            </a:extLst>
          </p:cNvPr>
          <p:cNvCxnSpPr>
            <a:cxnSpLocks/>
          </p:cNvCxnSpPr>
          <p:nvPr userDrawn="1"/>
        </p:nvCxnSpPr>
        <p:spPr>
          <a:xfrm>
            <a:off x="249382" y="619991"/>
            <a:ext cx="11612418" cy="0"/>
          </a:xfrm>
          <a:prstGeom prst="line">
            <a:avLst/>
          </a:prstGeom>
          <a:ln w="19050">
            <a:solidFill>
              <a:srgbClr val="FF61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5571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ec_tmavý">
    <p:bg>
      <p:bgPr>
        <a:solidFill>
          <a:srgbClr val="0033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2A9A436-B4C6-3FAD-2F1E-40AC2E24A94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235200"/>
            <a:ext cx="9144000" cy="2387600"/>
          </a:xfrm>
        </p:spPr>
        <p:txBody>
          <a:bodyPr anchor="ctr">
            <a:noAutofit/>
          </a:bodyPr>
          <a:lstStyle>
            <a:lvl1pPr algn="ctr">
              <a:defRPr sz="7200">
                <a:solidFill>
                  <a:srgbClr val="FF6133"/>
                </a:solidFill>
                <a:latin typeface="ES Klarheit Plakat Xblk" pitchFamily="2" charset="0"/>
                <a:ea typeface="ES Klarheit Plakat Xblk" pitchFamily="2" charset="0"/>
              </a:defRPr>
            </a:lvl1pPr>
          </a:lstStyle>
          <a:p>
            <a:r>
              <a:rPr lang="cs-CZ" dirty="0"/>
              <a:t>Děkujeme 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2CDA9E7E-D334-887C-BF5C-2C9A494CC7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08515" y="5785485"/>
            <a:ext cx="2174970" cy="1141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928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ec_světlý">
    <p:bg>
      <p:bgPr>
        <a:solidFill>
          <a:srgbClr val="DFE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2A9A436-B4C6-3FAD-2F1E-40AC2E24A94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235200"/>
            <a:ext cx="9144000" cy="2387600"/>
          </a:xfrm>
        </p:spPr>
        <p:txBody>
          <a:bodyPr anchor="ctr">
            <a:noAutofit/>
          </a:bodyPr>
          <a:lstStyle>
            <a:lvl1pPr algn="ctr">
              <a:defRPr sz="7200">
                <a:solidFill>
                  <a:srgbClr val="FF6133"/>
                </a:solidFill>
                <a:latin typeface="ES Klarheit Plakat Xblk" pitchFamily="2" charset="0"/>
                <a:ea typeface="ES Klarheit Plakat Xblk" pitchFamily="2" charset="0"/>
              </a:defRPr>
            </a:lvl1pPr>
          </a:lstStyle>
          <a:p>
            <a:r>
              <a:rPr lang="cs-CZ" dirty="0"/>
              <a:t>Děkujeme 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2CDA9E7E-D334-887C-BF5C-2C9A494CC7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08515" y="5785485"/>
            <a:ext cx="2174970" cy="1141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595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835B41CE-FA56-3A03-90E9-BB5203D65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C2053DA-8629-8F93-50A5-0829C34249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4131E7B-2319-FE59-C299-25380EAC42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1962F-B82B-9B45-ADF6-58A2E8170C6F}" type="datetimeFigureOut">
              <a:rPr lang="cs-CZ" smtClean="0"/>
              <a:t>07.07.2026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7DC1777-AC88-4E84-7353-E56244CEF4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9EFB2DC-768B-AD3B-4EB0-B74ECCF7FD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190C2-558C-924D-B812-6EDEEFFB1B1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5965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2" r:id="rId4"/>
    <p:sldLayoutId id="2147483650" r:id="rId5"/>
    <p:sldLayoutId id="2147483663" r:id="rId6"/>
    <p:sldLayoutId id="2147483664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03AC28-DE36-D605-F664-528D327AD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A7FD304-D68F-E0D9-D51A-F0F1A0821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382" y="136525"/>
            <a:ext cx="9230284" cy="625475"/>
          </a:xfrm>
        </p:spPr>
        <p:txBody>
          <a:bodyPr anchor="ctr">
            <a:normAutofit/>
          </a:bodyPr>
          <a:lstStyle/>
          <a:p>
            <a:r>
              <a:rPr lang="cs-CZ" sz="3100" b="1" dirty="0">
                <a:solidFill>
                  <a:schemeClr val="tx1"/>
                </a:solidFill>
              </a:rPr>
              <a:t>Výzva NSA – Můj klub – základní informace </a:t>
            </a:r>
            <a:endParaRPr lang="cs-CZ" b="1" dirty="0">
              <a:solidFill>
                <a:schemeClr val="tx1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B90D8D4-30A0-4189-7D71-F3ECB83F8D0F}"/>
              </a:ext>
            </a:extLst>
          </p:cNvPr>
          <p:cNvSpPr txBox="1">
            <a:spLocks/>
          </p:cNvSpPr>
          <p:nvPr/>
        </p:nvSpPr>
        <p:spPr>
          <a:xfrm>
            <a:off x="249383" y="972274"/>
            <a:ext cx="10792866" cy="574920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b="1" dirty="0"/>
              <a:t>Podmínky pro započtení člena do programu</a:t>
            </a:r>
          </a:p>
          <a:p>
            <a:pPr marL="0" indent="0">
              <a:buNone/>
            </a:pPr>
            <a:endParaRPr lang="cs-CZ" b="1" dirty="0"/>
          </a:p>
          <a:p>
            <a:pPr lvl="1">
              <a:buFont typeface="Wingdings" pitchFamily="2" charset="2"/>
              <a:buChar char="Ø"/>
            </a:pPr>
            <a:r>
              <a:rPr lang="cs-CZ" dirty="0"/>
              <a:t>Sportovec musí být evidován v Rejstříku sportu. </a:t>
            </a:r>
          </a:p>
          <a:p>
            <a:pPr lvl="1">
              <a:buFont typeface="Wingdings" pitchFamily="2" charset="2"/>
              <a:buChar char="Ø"/>
            </a:pPr>
            <a:r>
              <a:rPr lang="cs-CZ" dirty="0"/>
              <a:t>Klub musí v žádosti uplatnit minimálně 15 hráčů, kteří splňují podmínky výzvy.</a:t>
            </a:r>
          </a:p>
          <a:p>
            <a:pPr lvl="1">
              <a:buFont typeface="Wingdings" pitchFamily="2" charset="2"/>
              <a:buChar char="Ø"/>
            </a:pPr>
            <a:r>
              <a:rPr lang="cs-CZ" dirty="0"/>
              <a:t>Sportovec musí být evidován a ověřen v Registru obyvatel. </a:t>
            </a:r>
          </a:p>
          <a:p>
            <a:pPr lvl="1">
              <a:buFont typeface="Wingdings" pitchFamily="2" charset="2"/>
              <a:buChar char="Ø"/>
            </a:pPr>
            <a:r>
              <a:rPr lang="cs-CZ" dirty="0"/>
              <a:t>Každý započítaný člen musí mít uhrazen minimální členský příspěvek ve výši 100 Kč.</a:t>
            </a:r>
          </a:p>
          <a:p>
            <a:pPr lvl="1">
              <a:buFont typeface="Wingdings" pitchFamily="2" charset="2"/>
              <a:buChar char="Ø"/>
            </a:pPr>
            <a:r>
              <a:rPr lang="cs-CZ" dirty="0"/>
              <a:t>Členský příspěvek musí být transparentně zaúčtován a doložitelný v účetnictví klubu.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cs-CZ" dirty="0"/>
              <a:t>Za členský příspěvek nelze považovat platby za pravidelnou sportovní činnost (např. tréninkové příspěvky nebo kurzovné).</a:t>
            </a:r>
          </a:p>
          <a:p>
            <a:pPr lvl="1">
              <a:buFont typeface="Wingdings" pitchFamily="2" charset="2"/>
              <a:buChar char="Ø"/>
            </a:pPr>
            <a:r>
              <a:rPr lang="cs-CZ" dirty="0"/>
              <a:t>Pravidelné tréninky zapsaného hráče: minimálně 35 týdnů v průběhu 12 po sobě jdoucích kalendářních měsíců.</a:t>
            </a:r>
          </a:p>
          <a:p>
            <a:pPr lvl="1">
              <a:buFont typeface="Wingdings" pitchFamily="2" charset="2"/>
              <a:buChar char="Ø"/>
            </a:pPr>
            <a:r>
              <a:rPr lang="cs-CZ" b="1" dirty="0"/>
              <a:t>Klub může na jednoho hráče získat až 5 000 Kč ročně.</a:t>
            </a:r>
          </a:p>
          <a:p>
            <a:pPr marL="914400" lvl="2" indent="-457200">
              <a:buAutoNum type="arabicPeriod"/>
            </a:pPr>
            <a:endParaRPr lang="cs-CZ" b="1" dirty="0"/>
          </a:p>
          <a:p>
            <a:pPr marL="457200" lvl="1" indent="-457200">
              <a:buAutoNum type="arabicPeriod"/>
            </a:pPr>
            <a:endParaRPr lang="cs-CZ" b="1" dirty="0"/>
          </a:p>
          <a:p>
            <a:pPr marL="514350" lvl="1" indent="-514350" algn="ctr">
              <a:buAutoNum type="arabicPeriod"/>
            </a:pPr>
            <a:endParaRPr lang="en-US" sz="2800" b="1" dirty="0">
              <a:solidFill>
                <a:srgbClr val="FF61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144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7F43D3E-8A18-432B-C756-A9D809FBD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382" y="136525"/>
            <a:ext cx="6892198" cy="625475"/>
          </a:xfrm>
        </p:spPr>
        <p:txBody>
          <a:bodyPr anchor="ctr">
            <a:normAutofit/>
          </a:bodyPr>
          <a:lstStyle/>
          <a:p>
            <a:r>
              <a:rPr lang="cs-CZ" b="1" dirty="0">
                <a:solidFill>
                  <a:schemeClr val="tx1"/>
                </a:solidFill>
              </a:rPr>
              <a:t>Informační tabulka odměn za hráče </a:t>
            </a:r>
          </a:p>
        </p:txBody>
      </p:sp>
      <p:graphicFrame>
        <p:nvGraphicFramePr>
          <p:cNvPr id="11" name="Tabulka 10">
            <a:extLst>
              <a:ext uri="{FF2B5EF4-FFF2-40B4-BE49-F238E27FC236}">
                <a16:creationId xmlns:a16="http://schemas.microsoft.com/office/drawing/2014/main" id="{A5B1AECB-38C6-EE30-F742-CE828AD04C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8706535"/>
              </p:ext>
            </p:extLst>
          </p:nvPr>
        </p:nvGraphicFramePr>
        <p:xfrm>
          <a:off x="419100" y="1383175"/>
          <a:ext cx="10939523" cy="43824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77980">
                  <a:extLst>
                    <a:ext uri="{9D8B030D-6E8A-4147-A177-3AD203B41FA5}">
                      <a16:colId xmlns:a16="http://schemas.microsoft.com/office/drawing/2014/main" val="2322744861"/>
                    </a:ext>
                  </a:extLst>
                </a:gridCol>
                <a:gridCol w="1646057">
                  <a:extLst>
                    <a:ext uri="{9D8B030D-6E8A-4147-A177-3AD203B41FA5}">
                      <a16:colId xmlns:a16="http://schemas.microsoft.com/office/drawing/2014/main" val="1088407448"/>
                    </a:ext>
                  </a:extLst>
                </a:gridCol>
                <a:gridCol w="1941763">
                  <a:extLst>
                    <a:ext uri="{9D8B030D-6E8A-4147-A177-3AD203B41FA5}">
                      <a16:colId xmlns:a16="http://schemas.microsoft.com/office/drawing/2014/main" val="2263512858"/>
                    </a:ext>
                  </a:extLst>
                </a:gridCol>
                <a:gridCol w="3225800">
                  <a:extLst>
                    <a:ext uri="{9D8B030D-6E8A-4147-A177-3AD203B41FA5}">
                      <a16:colId xmlns:a16="http://schemas.microsoft.com/office/drawing/2014/main" val="2710568686"/>
                    </a:ext>
                  </a:extLst>
                </a:gridCol>
                <a:gridCol w="1947923">
                  <a:extLst>
                    <a:ext uri="{9D8B030D-6E8A-4147-A177-3AD203B41FA5}">
                      <a16:colId xmlns:a16="http://schemas.microsoft.com/office/drawing/2014/main" val="1835035373"/>
                    </a:ext>
                  </a:extLst>
                </a:gridCol>
              </a:tblGrid>
              <a:tr h="98446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4300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2200" b="1" u="none" strike="noStrike" dirty="0">
                          <a:effectLst/>
                        </a:rPr>
                        <a:t>Věk </a:t>
                      </a:r>
                      <a:endParaRPr lang="cs-CZ" sz="2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4300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Počet tréninků  týdně</a:t>
                      </a:r>
                    </a:p>
                  </a:txBody>
                  <a:tcPr marL="114300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Počet turnajů ČTS,       resp. počet hracích dnů *</a:t>
                      </a:r>
                    </a:p>
                  </a:txBody>
                  <a:tcPr marL="114300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cs-CZ" sz="2200" b="1" u="none" strike="noStrike" dirty="0">
                          <a:effectLst/>
                        </a:rPr>
                        <a:t>sazba za hráče CZK</a:t>
                      </a:r>
                      <a:endParaRPr lang="cs-CZ" sz="2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4300" marR="9525" marT="9525" marB="0" anchor="ctr"/>
                </a:tc>
                <a:extLst>
                  <a:ext uri="{0D108BD9-81ED-4DB2-BD59-A6C34878D82A}">
                    <a16:rowId xmlns:a16="http://schemas.microsoft.com/office/drawing/2014/main" val="2102131548"/>
                  </a:ext>
                </a:extLst>
              </a:tr>
              <a:tr h="825675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800" b="1" u="none" strike="noStrike" dirty="0">
                          <a:effectLst/>
                        </a:rPr>
                        <a:t>Kategorie K1.1.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4300" marR="9525" marT="9525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4-15</a:t>
                      </a:r>
                    </a:p>
                  </a:txBody>
                  <a:tcPr marL="114300" marR="9525" marT="9525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  <a:p>
                      <a:pPr algn="l" rtl="0" fontAlgn="ctr">
                        <a:buNone/>
                      </a:pP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4300" marR="9525" marT="9525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  <a:p>
                      <a:pPr algn="l" rtl="0" fontAlgn="ctr">
                        <a:buNone/>
                      </a:pP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4300" marR="9525" marT="9525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800" u="none" strike="noStrike" dirty="0">
                          <a:effectLst/>
                        </a:rPr>
                        <a:t>1100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4300" marR="9525" marT="9525" marB="0" anchor="ctr"/>
                </a:tc>
                <a:extLst>
                  <a:ext uri="{0D108BD9-81ED-4DB2-BD59-A6C34878D82A}">
                    <a16:rowId xmlns:a16="http://schemas.microsoft.com/office/drawing/2014/main" val="2293311993"/>
                  </a:ext>
                </a:extLst>
              </a:tr>
              <a:tr h="85743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800" b="1" u="none" strike="noStrike" dirty="0">
                          <a:effectLst/>
                        </a:rPr>
                        <a:t>Kategorie K1.2.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4300" marR="9525" marT="9525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800" u="none" strike="noStrike" dirty="0">
                          <a:effectLst/>
                        </a:rPr>
                        <a:t>16-19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4300" marR="9525" marT="9525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114300" marR="9525" marT="9525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114300" marR="9525" marT="9525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800" u="none" strike="noStrike" dirty="0">
                          <a:effectLst/>
                        </a:rPr>
                        <a:t>1100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4300" marR="9525" marT="9525" marB="0" anchor="ctr"/>
                </a:tc>
                <a:extLst>
                  <a:ext uri="{0D108BD9-81ED-4DB2-BD59-A6C34878D82A}">
                    <a16:rowId xmlns:a16="http://schemas.microsoft.com/office/drawing/2014/main" val="3650489821"/>
                  </a:ext>
                </a:extLst>
              </a:tr>
              <a:tr h="85743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800" b="1" u="none" strike="noStrike" dirty="0">
                          <a:effectLst/>
                        </a:rPr>
                        <a:t>Kategorie K2.1. *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4300" marR="9525" marT="9525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6-19</a:t>
                      </a:r>
                    </a:p>
                  </a:txBody>
                  <a:tcPr marL="114300" marR="9525" marT="9525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114300" marR="9525" marT="9525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114300" marR="9525" marT="9525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800" u="none" strike="noStrike" dirty="0">
                          <a:effectLst/>
                        </a:rPr>
                        <a:t>4000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4300" marR="9525" marT="9525" marB="0" anchor="ctr"/>
                </a:tc>
                <a:extLst>
                  <a:ext uri="{0D108BD9-81ED-4DB2-BD59-A6C34878D82A}">
                    <a16:rowId xmlns:a16="http://schemas.microsoft.com/office/drawing/2014/main" val="3997417598"/>
                  </a:ext>
                </a:extLst>
              </a:tr>
              <a:tr h="857431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800" b="1" u="none" strike="noStrike" dirty="0">
                          <a:effectLst/>
                        </a:rPr>
                        <a:t>Kategorie K2.2. *</a:t>
                      </a:r>
                      <a:endParaRPr lang="cs-CZ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4300" marR="9525" marT="9525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800" u="none" strike="noStrike" dirty="0">
                          <a:effectLst/>
                        </a:rPr>
                        <a:t>12-18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4300" marR="9525" marT="9525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114300" marR="9525" marT="9525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114300" marR="9525" marT="9525" marB="0" anchor="ctr"/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cs-CZ" sz="1800" u="none" strike="noStrike" dirty="0">
                          <a:effectLst/>
                        </a:rPr>
                        <a:t>5000</a:t>
                      </a:r>
                      <a:endParaRPr lang="cs-CZ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4300" marR="9525" marT="9525" marB="0" anchor="ctr"/>
                </a:tc>
                <a:extLst>
                  <a:ext uri="{0D108BD9-81ED-4DB2-BD59-A6C34878D82A}">
                    <a16:rowId xmlns:a16="http://schemas.microsoft.com/office/drawing/2014/main" val="2925975049"/>
                  </a:ext>
                </a:extLst>
              </a:tr>
            </a:tbl>
          </a:graphicData>
        </a:graphic>
      </p:graphicFrame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4313213-7528-E81B-565D-45C9F1C51C76}"/>
              </a:ext>
            </a:extLst>
          </p:cNvPr>
          <p:cNvSpPr txBox="1">
            <a:spLocks/>
          </p:cNvSpPr>
          <p:nvPr/>
        </p:nvSpPr>
        <p:spPr>
          <a:xfrm>
            <a:off x="609599" y="5879940"/>
            <a:ext cx="10432649" cy="84153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en-US" b="1" dirty="0">
              <a:solidFill>
                <a:srgbClr val="FF6133"/>
              </a:solidFill>
            </a:endParaRPr>
          </a:p>
          <a:p>
            <a:pPr marL="0" lvl="1" indent="0">
              <a:buNone/>
            </a:pPr>
            <a:r>
              <a:rPr lang="cs-CZ" sz="2300" b="1" dirty="0"/>
              <a:t>*Kategorie 2.1 a 2.2: Podmínkou započtení člena je jeho platná registrace u Českého tenisového svazu.</a:t>
            </a:r>
          </a:p>
          <a:p>
            <a:pPr marL="0" lvl="1" indent="0">
              <a:buNone/>
            </a:pPr>
            <a:r>
              <a:rPr lang="en-US" sz="2300" b="1" dirty="0"/>
              <a:t>*</a:t>
            </a:r>
            <a:r>
              <a:rPr lang="en-US" sz="2300" b="1" dirty="0" err="1"/>
              <a:t>Pojem</a:t>
            </a:r>
            <a:r>
              <a:rPr lang="en-US" sz="2300" b="1" dirty="0"/>
              <a:t> </a:t>
            </a:r>
            <a:r>
              <a:rPr lang="en-US" sz="2300" b="1" dirty="0" err="1"/>
              <a:t>počet</a:t>
            </a:r>
            <a:r>
              <a:rPr lang="en-US" sz="2300" b="1" dirty="0"/>
              <a:t> </a:t>
            </a:r>
            <a:r>
              <a:rPr lang="en-US" sz="2300" b="1" dirty="0" err="1"/>
              <a:t>hracích</a:t>
            </a:r>
            <a:r>
              <a:rPr lang="en-US" sz="2300" b="1" dirty="0"/>
              <a:t> </a:t>
            </a:r>
            <a:r>
              <a:rPr lang="en-US" sz="2300" b="1" dirty="0" err="1"/>
              <a:t>dnů</a:t>
            </a:r>
            <a:r>
              <a:rPr lang="en-US" sz="2300" b="1" dirty="0"/>
              <a:t> </a:t>
            </a:r>
            <a:r>
              <a:rPr lang="en-US" sz="2300" b="1" dirty="0" err="1"/>
              <a:t>popsán</a:t>
            </a:r>
            <a:r>
              <a:rPr lang="en-US" sz="2300" b="1" dirty="0"/>
              <a:t> </a:t>
            </a:r>
            <a:r>
              <a:rPr lang="en-US" sz="2300" b="1" dirty="0" err="1"/>
              <a:t>dále</a:t>
            </a:r>
            <a:endParaRPr lang="en-US" sz="2300" b="1" dirty="0"/>
          </a:p>
        </p:txBody>
      </p:sp>
    </p:spTree>
    <p:extLst>
      <p:ext uri="{BB962C8B-B14F-4D97-AF65-F5344CB8AC3E}">
        <p14:creationId xmlns:p14="http://schemas.microsoft.com/office/powerpoint/2010/main" val="738623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C3EE5-4B37-CA7D-9518-BFE6F3F09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70DE9F1-C9A7-888C-3BA5-9E2E2A4E6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382" y="136525"/>
            <a:ext cx="9230284" cy="625475"/>
          </a:xfrm>
        </p:spPr>
        <p:txBody>
          <a:bodyPr anchor="ctr">
            <a:normAutofit fontScale="90000"/>
          </a:bodyPr>
          <a:lstStyle/>
          <a:p>
            <a:r>
              <a:rPr lang="cs-CZ" sz="3100" b="1" dirty="0">
                <a:solidFill>
                  <a:schemeClr val="tx1"/>
                </a:solidFill>
              </a:rPr>
              <a:t>Turnaje ČTS = Jak získat potřebných 6 účastí?</a:t>
            </a:r>
            <a:br>
              <a:rPr lang="cs-CZ" dirty="0"/>
            </a:br>
            <a:endParaRPr lang="cs-CZ" b="1" dirty="0">
              <a:solidFill>
                <a:schemeClr val="tx1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22F841-CB2B-1D60-08E4-E3089DD57BBC}"/>
              </a:ext>
            </a:extLst>
          </p:cNvPr>
          <p:cNvSpPr txBox="1">
            <a:spLocks/>
          </p:cNvSpPr>
          <p:nvPr/>
        </p:nvSpPr>
        <p:spPr>
          <a:xfrm>
            <a:off x="249383" y="972274"/>
            <a:ext cx="10792866" cy="574920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b="1" dirty="0"/>
              <a:t>Kategorie 2.1 a 2.2: Podmínkou započtení člena je platná registrace u Českého tenisového svazu (ČTS).</a:t>
            </a:r>
          </a:p>
          <a:p>
            <a:pPr marL="0" indent="0">
              <a:buNone/>
            </a:pPr>
            <a:endParaRPr lang="cs-CZ" b="1" dirty="0"/>
          </a:p>
          <a:p>
            <a:pPr marL="0" indent="0">
              <a:buNone/>
            </a:pPr>
            <a:r>
              <a:rPr lang="cs-CZ" dirty="0"/>
              <a:t>Pro splnění podmínek programu </a:t>
            </a:r>
            <a:r>
              <a:rPr lang="cs-CZ" b="1" dirty="0"/>
              <a:t>Můj klub</a:t>
            </a:r>
            <a:r>
              <a:rPr lang="cs-CZ" dirty="0"/>
              <a:t> se započítává účast na těchto akcích ČTS:</a:t>
            </a:r>
          </a:p>
          <a:p>
            <a:pPr marL="0" indent="0">
              <a:buNone/>
            </a:pPr>
            <a:endParaRPr lang="cs-CZ" dirty="0"/>
          </a:p>
          <a:p>
            <a:pPr lvl="1">
              <a:buFont typeface="Wingdings" pitchFamily="2" charset="2"/>
              <a:buChar char="Ø"/>
            </a:pPr>
            <a:r>
              <a:rPr lang="cs-CZ" dirty="0"/>
              <a:t>turnaje ČTS uvedené v oficiální termínové listině,</a:t>
            </a:r>
          </a:p>
          <a:p>
            <a:pPr lvl="1">
              <a:buFont typeface="Wingdings" pitchFamily="2" charset="2"/>
              <a:buChar char="Ø"/>
            </a:pPr>
            <a:r>
              <a:rPr lang="cs-CZ" dirty="0"/>
              <a:t>soutěže družstev,</a:t>
            </a:r>
          </a:p>
          <a:p>
            <a:pPr lvl="1">
              <a:buFont typeface="Wingdings" pitchFamily="2" charset="2"/>
              <a:buChar char="Ø"/>
            </a:pPr>
            <a:r>
              <a:rPr lang="cs-CZ" dirty="0"/>
              <a:t>klubové turnaje třídy E (popsáno dále)</a:t>
            </a:r>
          </a:p>
          <a:p>
            <a:pPr marL="457200" lvl="1" indent="0">
              <a:buNone/>
            </a:pPr>
            <a:endParaRPr lang="cs-CZ" dirty="0"/>
          </a:p>
          <a:p>
            <a:pPr lvl="1">
              <a:buFont typeface="Wingdings" pitchFamily="2" charset="2"/>
              <a:buChar char="Ø"/>
            </a:pPr>
            <a:endParaRPr lang="cs-CZ" b="1" dirty="0"/>
          </a:p>
          <a:p>
            <a:pPr marL="0" lvl="1" indent="0">
              <a:buNone/>
            </a:pPr>
            <a:endParaRPr lang="cs-CZ" dirty="0"/>
          </a:p>
          <a:p>
            <a:pPr marL="0" lvl="1" indent="0">
              <a:buNone/>
            </a:pPr>
            <a:endParaRPr lang="cs-CZ" dirty="0"/>
          </a:p>
          <a:p>
            <a:pPr marL="0" lvl="1" indent="0">
              <a:buNone/>
            </a:pPr>
            <a:endParaRPr lang="cs-CZ" dirty="0"/>
          </a:p>
          <a:p>
            <a:pPr marL="0" lvl="1" indent="0">
              <a:buNone/>
            </a:pPr>
            <a:endParaRPr lang="cs-CZ" dirty="0"/>
          </a:p>
          <a:p>
            <a:pPr marL="914400" lvl="2" indent="-457200">
              <a:buAutoNum type="arabicPeriod"/>
            </a:pPr>
            <a:endParaRPr lang="cs-CZ" b="1" dirty="0"/>
          </a:p>
          <a:p>
            <a:pPr marL="457200" lvl="1" indent="-457200">
              <a:buAutoNum type="arabicPeriod"/>
            </a:pPr>
            <a:endParaRPr lang="cs-CZ" b="1" dirty="0"/>
          </a:p>
          <a:p>
            <a:pPr marL="514350" lvl="1" indent="-514350" algn="ctr">
              <a:buAutoNum type="arabicPeriod"/>
            </a:pPr>
            <a:endParaRPr lang="en-US" sz="2800" b="1" dirty="0">
              <a:solidFill>
                <a:srgbClr val="FF61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4201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DB6A546-A448-5C95-55CE-9CC8F9D12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382" y="136525"/>
            <a:ext cx="7891318" cy="625475"/>
          </a:xfrm>
        </p:spPr>
        <p:txBody>
          <a:bodyPr/>
          <a:lstStyle/>
          <a:p>
            <a:r>
              <a:rPr lang="cs-CZ" b="1" dirty="0">
                <a:solidFill>
                  <a:schemeClr val="tx1"/>
                </a:solidFill>
              </a:rPr>
              <a:t>Vysvětlení pojmu „6 hracích dní“ pro účely dotace NSA</a:t>
            </a:r>
            <a:br>
              <a:rPr lang="cs-CZ" b="1" dirty="0">
                <a:solidFill>
                  <a:schemeClr val="tx1"/>
                </a:solidFill>
              </a:rPr>
            </a:br>
            <a:endParaRPr lang="cs-CZ" dirty="0">
              <a:solidFill>
                <a:schemeClr val="tx1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65763E4-3B3C-EC88-312B-746B9A224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200" y="965202"/>
            <a:ext cx="10782300" cy="54863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/>
              <a:t>Turnaje jednotlivců – dvouhra</a:t>
            </a:r>
          </a:p>
          <a:p>
            <a:pPr lvl="1">
              <a:buFont typeface="Wingdings" pitchFamily="2" charset="2"/>
              <a:buChar char="Ø"/>
            </a:pPr>
            <a:r>
              <a:rPr lang="cs-CZ" dirty="0"/>
              <a:t>1 hrací den = hráč odehrál 1–2 zápasy.</a:t>
            </a:r>
          </a:p>
          <a:p>
            <a:pPr lvl="1">
              <a:buFont typeface="Wingdings" pitchFamily="2" charset="2"/>
              <a:buChar char="Ø"/>
            </a:pPr>
            <a:r>
              <a:rPr lang="cs-CZ" dirty="0"/>
              <a:t>2 hrací dny = hráč odehrál 3–4 zápasy.</a:t>
            </a:r>
          </a:p>
          <a:p>
            <a:pPr lvl="1">
              <a:buFont typeface="Wingdings" pitchFamily="2" charset="2"/>
              <a:buChar char="Ø"/>
            </a:pPr>
            <a:r>
              <a:rPr lang="cs-CZ" dirty="0"/>
              <a:t>3 hrací dny = hráč odehrál 5–6 zápasů.</a:t>
            </a:r>
          </a:p>
          <a:p>
            <a:pPr marL="0" indent="0">
              <a:buNone/>
            </a:pPr>
            <a:r>
              <a:rPr lang="cs-CZ" b="1" dirty="0"/>
              <a:t>Turnaje jednotlivců – čtyřhra</a:t>
            </a:r>
          </a:p>
          <a:p>
            <a:pPr lvl="1">
              <a:buFont typeface="Wingdings" pitchFamily="2" charset="2"/>
              <a:buChar char="Ø"/>
            </a:pPr>
            <a:r>
              <a:rPr lang="cs-CZ" dirty="0"/>
              <a:t>1 hrací den = hráč odehrál 1–3 zápasy ve čtyřhře a současně má ve dvouhře 0 nebo 1 záznam.</a:t>
            </a:r>
          </a:p>
          <a:p>
            <a:pPr lvl="1">
              <a:buFont typeface="Wingdings" pitchFamily="2" charset="2"/>
              <a:buChar char="Ø"/>
            </a:pPr>
            <a:r>
              <a:rPr lang="cs-CZ" dirty="0"/>
              <a:t>2 hrací dny = hráč odehrál 4 a více zápasů ve čtyřhře a současně má ve dvouhře nejvýše 2 záznamy.</a:t>
            </a:r>
          </a:p>
          <a:p>
            <a:pPr marL="0" indent="0">
              <a:buNone/>
            </a:pPr>
            <a:r>
              <a:rPr lang="cs-CZ" b="1" dirty="0"/>
              <a:t>Turnaje jednotlivců – </a:t>
            </a:r>
            <a:r>
              <a:rPr lang="cs-CZ" b="1" dirty="0" err="1"/>
              <a:t>minitenis</a:t>
            </a:r>
            <a:r>
              <a:rPr lang="cs-CZ" b="1" dirty="0"/>
              <a:t> a </a:t>
            </a:r>
            <a:r>
              <a:rPr lang="cs-CZ" b="1" dirty="0" err="1"/>
              <a:t>babytenis</a:t>
            </a:r>
            <a:endParaRPr lang="cs-CZ" b="1" dirty="0"/>
          </a:p>
          <a:p>
            <a:pPr lvl="1">
              <a:buFont typeface="Wingdings" pitchFamily="2" charset="2"/>
              <a:buChar char="Ø"/>
            </a:pPr>
            <a:r>
              <a:rPr lang="cs-CZ" dirty="0"/>
              <a:t>1 hrací den = hráč je uveden v seznamu přihlášených.</a:t>
            </a:r>
          </a:p>
          <a:p>
            <a:pPr lvl="1">
              <a:buFont typeface="Wingdings" pitchFamily="2" charset="2"/>
              <a:buChar char="Ø"/>
            </a:pPr>
            <a:r>
              <a:rPr lang="cs-CZ" dirty="0"/>
              <a:t>Pořadatelům turnajů </a:t>
            </a:r>
            <a:r>
              <a:rPr lang="cs-CZ" dirty="0" err="1"/>
              <a:t>minitenisu</a:t>
            </a:r>
            <a:r>
              <a:rPr lang="cs-CZ" dirty="0"/>
              <a:t>, </a:t>
            </a:r>
            <a:r>
              <a:rPr lang="cs-CZ" dirty="0" err="1"/>
              <a:t>babytenisu</a:t>
            </a:r>
            <a:r>
              <a:rPr lang="cs-CZ" dirty="0"/>
              <a:t> a turnajů třídy E je umožněno doplnit hráče do seznamu přihlášených i po ukončení turnaje.</a:t>
            </a:r>
          </a:p>
          <a:p>
            <a:pPr marL="0" indent="0">
              <a:buNone/>
            </a:pPr>
            <a:r>
              <a:rPr lang="cs-CZ" b="1" dirty="0"/>
              <a:t>Soutěže družstev</a:t>
            </a:r>
          </a:p>
          <a:p>
            <a:pPr lvl="1">
              <a:buFont typeface="Wingdings" pitchFamily="2" charset="2"/>
              <a:buChar char="Ø"/>
            </a:pPr>
            <a:r>
              <a:rPr lang="cs-CZ" dirty="0"/>
              <a:t>1 hrací den = hráč je uveden v zápisu o utkání, a to ve dvouhře nebo čtyřhře.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064786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6B183-63D8-07CC-F72C-C3FF6D51A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E828B64-6441-E3B4-42E1-D42CF1D2C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382" y="136525"/>
            <a:ext cx="9230284" cy="625475"/>
          </a:xfrm>
        </p:spPr>
        <p:txBody>
          <a:bodyPr anchor="ctr">
            <a:normAutofit/>
          </a:bodyPr>
          <a:lstStyle/>
          <a:p>
            <a:pPr marL="0" lvl="1" indent="0">
              <a:buNone/>
            </a:pPr>
            <a:r>
              <a:rPr lang="cs-CZ" sz="2800" b="1" dirty="0"/>
              <a:t>Turnaje kategorie 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1F71F56-F7A5-9BE7-3C47-0C2AD39A907D}"/>
              </a:ext>
            </a:extLst>
          </p:cNvPr>
          <p:cNvSpPr txBox="1">
            <a:spLocks/>
          </p:cNvSpPr>
          <p:nvPr/>
        </p:nvSpPr>
        <p:spPr>
          <a:xfrm>
            <a:off x="249383" y="972274"/>
            <a:ext cx="10792866" cy="574920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b="1" dirty="0"/>
              <a:t>Jak přihlásím a jak probíhá turnaj kategorie E?</a:t>
            </a:r>
          </a:p>
          <a:p>
            <a:pPr marL="0" indent="0">
              <a:buNone/>
            </a:pPr>
            <a:endParaRPr lang="cs-CZ" b="1" dirty="0"/>
          </a:p>
          <a:p>
            <a:pPr marL="0" indent="0">
              <a:buNone/>
            </a:pPr>
            <a:r>
              <a:rPr lang="cs-CZ" b="1" dirty="0"/>
              <a:t>Přihlášení turnaje</a:t>
            </a:r>
          </a:p>
          <a:p>
            <a:pPr lvl="1">
              <a:buFont typeface="Wingdings" pitchFamily="2" charset="2"/>
              <a:buChar char="Ø"/>
            </a:pPr>
            <a:r>
              <a:rPr lang="cs-CZ" dirty="0"/>
              <a:t>Přihlášení turnaje se provádí prostřednictvím Informačního systému (IS) klubu.</a:t>
            </a:r>
          </a:p>
          <a:p>
            <a:pPr lvl="1">
              <a:buFont typeface="Wingdings" pitchFamily="2" charset="2"/>
              <a:buChar char="Ø"/>
            </a:pPr>
            <a:r>
              <a:rPr lang="cs-CZ" dirty="0"/>
              <a:t>Řádný termín pro přihlášení je </a:t>
            </a:r>
            <a:r>
              <a:rPr lang="cs-CZ" b="1" dirty="0"/>
              <a:t>nejpozději 7 dní před zahájením turnaje</a:t>
            </a:r>
            <a:r>
              <a:rPr lang="cs-CZ" dirty="0"/>
              <a:t>.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cs-CZ" dirty="0"/>
              <a:t> Turnaj může být pořádán v období </a:t>
            </a:r>
            <a:r>
              <a:rPr lang="cs-CZ" b="1" dirty="0"/>
              <a:t>od 1. listopadu do 30. září</a:t>
            </a:r>
            <a:r>
              <a:rPr lang="cs-CZ" dirty="0"/>
              <a:t>.</a:t>
            </a:r>
          </a:p>
          <a:p>
            <a:pPr lvl="1">
              <a:buFont typeface="Wingdings" pitchFamily="2" charset="2"/>
              <a:buChar char="Ø"/>
            </a:pPr>
            <a:r>
              <a:rPr lang="cs-CZ" dirty="0"/>
              <a:t>Po zadání turnaje do IS je pořadatel povinen informovat příslušný OTS e-mailem.</a:t>
            </a:r>
          </a:p>
          <a:p>
            <a:pPr lvl="1">
              <a:buFont typeface="Wingdings" pitchFamily="2" charset="2"/>
              <a:buChar char="Ø"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Průběh turnaje</a:t>
            </a:r>
          </a:p>
          <a:p>
            <a:pPr lvl="1">
              <a:buFont typeface="Wingdings" pitchFamily="2" charset="2"/>
              <a:buChar char="Ø"/>
            </a:pPr>
            <a:r>
              <a:rPr lang="cs-CZ" dirty="0"/>
              <a:t>Přihlášky hráčů probíhají pouze přes pořadatele.</a:t>
            </a:r>
          </a:p>
          <a:p>
            <a:pPr lvl="1">
              <a:buFont typeface="Wingdings" pitchFamily="2" charset="2"/>
              <a:buChar char="Ø"/>
            </a:pPr>
            <a:r>
              <a:rPr lang="cs-CZ" dirty="0"/>
              <a:t>Turnaj může být uspořádán i jako </a:t>
            </a:r>
            <a:r>
              <a:rPr lang="cs-CZ" b="1" dirty="0"/>
              <a:t>jednodenní</a:t>
            </a:r>
            <a:r>
              <a:rPr lang="cs-CZ" dirty="0"/>
              <a:t>.</a:t>
            </a:r>
          </a:p>
          <a:p>
            <a:pPr lvl="1">
              <a:buFont typeface="Wingdings" pitchFamily="2" charset="2"/>
              <a:buChar char="Ø"/>
            </a:pPr>
            <a:r>
              <a:rPr lang="cs-CZ" dirty="0"/>
              <a:t>Herní systém je v kompetenci pořadatele (skupiny, pavouk nebo jejich kombinace).</a:t>
            </a:r>
          </a:p>
          <a:p>
            <a:pPr lvl="1">
              <a:buFont typeface="Wingdings" pitchFamily="2" charset="2"/>
              <a:buChar char="Ø"/>
            </a:pPr>
            <a:r>
              <a:rPr lang="cs-CZ" dirty="0"/>
              <a:t>Každý hráč musí odehrát </a:t>
            </a:r>
            <a:r>
              <a:rPr lang="cs-CZ" b="1" dirty="0"/>
              <a:t>minimálně jeden standardní zápas(dle příslušné kategorie).</a:t>
            </a:r>
          </a:p>
          <a:p>
            <a:pPr marL="457200" lvl="1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Vyhodnocení turnaje</a:t>
            </a:r>
          </a:p>
          <a:p>
            <a:pPr lvl="1">
              <a:buFont typeface="Wingdings" pitchFamily="2" charset="2"/>
              <a:buChar char="Ø"/>
            </a:pPr>
            <a:r>
              <a:rPr lang="cs-CZ" dirty="0"/>
              <a:t>Po skončení turnaje pořadatel nahraje do IS výsledky.</a:t>
            </a:r>
          </a:p>
          <a:p>
            <a:pPr lvl="1">
              <a:buFont typeface="Wingdings" pitchFamily="2" charset="2"/>
              <a:buChar char="Ø"/>
            </a:pPr>
            <a:r>
              <a:rPr lang="cs-CZ" dirty="0"/>
              <a:t>Součástí vyhodnocení bude také </a:t>
            </a:r>
            <a:r>
              <a:rPr lang="cs-CZ" b="1" dirty="0"/>
              <a:t>výsledková listina</a:t>
            </a:r>
            <a:r>
              <a:rPr lang="cs-CZ" dirty="0"/>
              <a:t> ve formátu </a:t>
            </a:r>
            <a:r>
              <a:rPr lang="cs-CZ" b="1" dirty="0"/>
              <a:t>Excel nebo PDF a foto z turnaje.</a:t>
            </a:r>
            <a:endParaRPr lang="cs-CZ" dirty="0"/>
          </a:p>
          <a:p>
            <a:pPr marL="1257300" lvl="3" indent="-342900">
              <a:buFont typeface="Wingdings" pitchFamily="2" charset="2"/>
              <a:buChar char="q"/>
            </a:pPr>
            <a:endParaRPr lang="cs-CZ" dirty="0"/>
          </a:p>
          <a:p>
            <a:pPr marL="0" lvl="1" indent="0">
              <a:buNone/>
            </a:pPr>
            <a:r>
              <a:rPr lang="cs-CZ" dirty="0"/>
              <a:t> </a:t>
            </a:r>
          </a:p>
          <a:p>
            <a:pPr marL="0" lvl="1" indent="0">
              <a:buNone/>
            </a:pPr>
            <a:endParaRPr lang="cs-CZ" dirty="0"/>
          </a:p>
          <a:p>
            <a:pPr marL="914400" lvl="2" indent="-457200">
              <a:buAutoNum type="arabicPeriod"/>
            </a:pPr>
            <a:endParaRPr lang="cs-CZ" b="1" dirty="0"/>
          </a:p>
          <a:p>
            <a:pPr marL="457200" lvl="1" indent="-457200">
              <a:buAutoNum type="arabicPeriod"/>
            </a:pPr>
            <a:endParaRPr lang="cs-CZ" b="1" dirty="0"/>
          </a:p>
          <a:p>
            <a:pPr marL="514350" lvl="1" indent="-514350" algn="ctr">
              <a:buAutoNum type="arabicPeriod"/>
            </a:pPr>
            <a:endParaRPr lang="en-US" sz="2800" b="1" dirty="0">
              <a:solidFill>
                <a:srgbClr val="FF61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6895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18CF70-62BC-1DCF-AC24-5B86FC8C8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79BA3B8-6D81-1D09-54EE-D39B19453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382" y="136525"/>
            <a:ext cx="9230284" cy="625475"/>
          </a:xfrm>
        </p:spPr>
        <p:txBody>
          <a:bodyPr anchor="ctr">
            <a:normAutofit/>
          </a:bodyPr>
          <a:lstStyle/>
          <a:p>
            <a:pPr marL="0" lvl="1" indent="0">
              <a:buNone/>
            </a:pPr>
            <a:r>
              <a:rPr lang="cs-CZ" sz="2800" b="1" dirty="0"/>
              <a:t>Nejčastější chyby klubů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F225EE8-4B36-6789-082C-76845ADF66DA}"/>
              </a:ext>
            </a:extLst>
          </p:cNvPr>
          <p:cNvSpPr txBox="1">
            <a:spLocks/>
          </p:cNvSpPr>
          <p:nvPr/>
        </p:nvSpPr>
        <p:spPr>
          <a:xfrm>
            <a:off x="249383" y="972274"/>
            <a:ext cx="10792866" cy="574920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None/>
            </a:pPr>
            <a:endParaRPr lang="cs-CZ" dirty="0"/>
          </a:p>
          <a:p>
            <a:pPr marL="1371600" lvl="3" indent="-457200">
              <a:buAutoNum type="arabicPeriod"/>
            </a:pPr>
            <a:endParaRPr lang="cs-CZ" sz="2400" b="1" dirty="0"/>
          </a:p>
          <a:p>
            <a:pPr lvl="1">
              <a:buFont typeface="Wingdings" pitchFamily="2" charset="2"/>
              <a:buChar char="Ø"/>
            </a:pPr>
            <a:r>
              <a:rPr lang="cs-CZ" dirty="0"/>
              <a:t>hráč není ověřen v Registru obyvatel,</a:t>
            </a:r>
          </a:p>
          <a:p>
            <a:pPr lvl="1">
              <a:buFont typeface="Wingdings" pitchFamily="2" charset="2"/>
              <a:buChar char="Ø"/>
            </a:pPr>
            <a:r>
              <a:rPr lang="cs-CZ" dirty="0"/>
              <a:t>členský příspěvek není zaúčtován,</a:t>
            </a:r>
          </a:p>
          <a:p>
            <a:pPr lvl="1">
              <a:buFont typeface="Wingdings" pitchFamily="2" charset="2"/>
              <a:buChar char="Ø"/>
            </a:pPr>
            <a:r>
              <a:rPr lang="cs-CZ" dirty="0"/>
              <a:t>příspěvek je zaměněn za platbu za tréninky,</a:t>
            </a:r>
          </a:p>
          <a:p>
            <a:pPr lvl="1">
              <a:buFont typeface="Wingdings" pitchFamily="2" charset="2"/>
              <a:buChar char="Ø"/>
            </a:pPr>
            <a:r>
              <a:rPr lang="cs-CZ" dirty="0"/>
              <a:t>hráč nemá 35 týdnů pravidelné sportovní činnosti,</a:t>
            </a:r>
          </a:p>
          <a:p>
            <a:pPr lvl="1">
              <a:buFont typeface="Wingdings" pitchFamily="2" charset="2"/>
              <a:buChar char="Ø"/>
            </a:pPr>
            <a:r>
              <a:rPr lang="cs-CZ" dirty="0"/>
              <a:t>hráč nemá potřebných 6 hracích dnů,</a:t>
            </a:r>
          </a:p>
          <a:p>
            <a:pPr lvl="1">
              <a:buFont typeface="Wingdings" pitchFamily="2" charset="2"/>
              <a:buChar char="Ø"/>
            </a:pPr>
            <a:r>
              <a:rPr lang="cs-CZ" dirty="0"/>
              <a:t>turnaj E není správně vyhodnocen.</a:t>
            </a:r>
          </a:p>
          <a:p>
            <a:pPr marL="457200" lvl="1" indent="-457200">
              <a:buAutoNum type="arabicPeriod"/>
            </a:pPr>
            <a:endParaRPr lang="cs-CZ" b="1" dirty="0"/>
          </a:p>
          <a:p>
            <a:pPr marL="514350" lvl="1" indent="-514350" algn="ctr">
              <a:buAutoNum type="arabicPeriod"/>
            </a:pPr>
            <a:endParaRPr lang="en-US" sz="2800" b="1" dirty="0">
              <a:solidFill>
                <a:srgbClr val="FF61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724706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4" id="{BF4DAAFE-32C2-9D47-8437-4E2405E9626C}" vid="{E8C020DF-5734-A945-B0E3-B7F9F8C8F4B9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1963</TotalTime>
  <Words>588</Words>
  <Application>Microsoft Macintosh PowerPoint</Application>
  <PresentationFormat>Širokoúhlá obrazovka</PresentationFormat>
  <Paragraphs>99</Paragraphs>
  <Slides>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9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16" baseType="lpstr">
      <vt:lpstr>Aptos</vt:lpstr>
      <vt:lpstr>Arial</vt:lpstr>
      <vt:lpstr>Bricolage Grotesque 24pt 24pt</vt:lpstr>
      <vt:lpstr>Calibri</vt:lpstr>
      <vt:lpstr>Calibri Light</vt:lpstr>
      <vt:lpstr>Courier New</vt:lpstr>
      <vt:lpstr>ES Klarheit Kurrent Smbd</vt:lpstr>
      <vt:lpstr>ES Klarheit Plakat Xblk</vt:lpstr>
      <vt:lpstr>Wingdings</vt:lpstr>
      <vt:lpstr>Motiv Office</vt:lpstr>
      <vt:lpstr>Výzva NSA – Můj klub – základní informace </vt:lpstr>
      <vt:lpstr>Informační tabulka odměn za hráče </vt:lpstr>
      <vt:lpstr>Turnaje ČTS = Jak získat potřebných 6 účastí? </vt:lpstr>
      <vt:lpstr>Vysvětlení pojmu „6 hracích dní“ pro účely dotace NSA </vt:lpstr>
      <vt:lpstr>Turnaje kategorie E</vt:lpstr>
      <vt:lpstr>Nejčastější chyby klubů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Jiří Ponikelský</dc:creator>
  <cp:lastModifiedBy>TOMAS TRSEK</cp:lastModifiedBy>
  <cp:revision>22</cp:revision>
  <dcterms:created xsi:type="dcterms:W3CDTF">2026-01-09T11:42:24Z</dcterms:created>
  <dcterms:modified xsi:type="dcterms:W3CDTF">2026-07-07T05:58:32Z</dcterms:modified>
</cp:coreProperties>
</file>